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4" r:id="rId3"/>
    <p:sldId id="266" r:id="rId4"/>
    <p:sldId id="267" r:id="rId5"/>
    <p:sldId id="268" r:id="rId6"/>
    <p:sldId id="285" r:id="rId7"/>
    <p:sldId id="269" r:id="rId8"/>
    <p:sldId id="270" r:id="rId9"/>
    <p:sldId id="272" r:id="rId10"/>
    <p:sldId id="283" r:id="rId11"/>
    <p:sldId id="273" r:id="rId12"/>
    <p:sldId id="287" r:id="rId13"/>
    <p:sldId id="276" r:id="rId14"/>
    <p:sldId id="274" r:id="rId15"/>
    <p:sldId id="277" r:id="rId16"/>
    <p:sldId id="278" r:id="rId17"/>
    <p:sldId id="279" r:id="rId18"/>
    <p:sldId id="280" r:id="rId19"/>
    <p:sldId id="281" r:id="rId20"/>
    <p:sldId id="282" r:id="rId21"/>
    <p:sldId id="286" r:id="rId22"/>
  </p:sldIdLst>
  <p:sldSz cx="9144000" cy="6858000" type="screen4x3"/>
  <p:notesSz cx="6858000" cy="9144000"/>
  <p:defaultTextStyle>
    <a:defPPr>
      <a:defRPr lang="fa-I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FF"/>
    <a:srgbClr val="66FF66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53" autoAdjust="0"/>
    <p:restoredTop sz="94660"/>
  </p:normalViewPr>
  <p:slideViewPr>
    <p:cSldViewPr>
      <p:cViewPr varScale="1">
        <p:scale>
          <a:sx n="69" d="100"/>
          <a:sy n="69" d="100"/>
        </p:scale>
        <p:origin x="14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52A92-03F4-404E-BBC9-3367A3C90EA2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76B0B-B907-4A42-AC9E-647DBED7288A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164002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7D067-FB5C-4C6C-A419-8D82D08472D8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20283-BD04-41EC-AD05-203CBA57754A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101639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C48F9-1CA0-497F-B20F-6B8034164D3E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41DD7-6E8F-446F-A09D-838D5AE54B3B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350629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C2F0A-CFA2-4AA4-842E-9F49195254AD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BA9AD-5748-4ECE-AA46-46B019BAB7C9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359293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D9F3F-955E-4BD9-9551-5B30DC87B132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304BB-9BB5-425D-ADD8-0F26987A075A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303858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816F4-EA99-4D40-A067-558C27ADBCFA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DCDAA-4452-4812-89C7-FCBDE57CCC0D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22430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5C031-D913-454C-80FD-DEA0DB53F215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F9119-0372-4579-95FE-730677A36522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404871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D3834-C610-4AD0-93C1-FFE772E0F2A0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D16D2-1CDA-4FA5-9542-2A9DF987CEF1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2971479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86A6F-62EA-4F33-AB90-1A3D3B172A46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A265-F516-48E1-917E-3D4631699F62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2041925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0BCE8-CB0D-4D12-9965-A1B1008EA237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37F8B-3DF4-4C00-9422-0BA1344F41B6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16212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17430-DA37-4645-9A0E-97923A351B6B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2A19B-9DCE-4EC0-A76D-A0295131E770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  <p:extLst>
      <p:ext uri="{BB962C8B-B14F-4D97-AF65-F5344CB8AC3E}">
        <p14:creationId xmlns:p14="http://schemas.microsoft.com/office/powerpoint/2010/main" val="307336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0EA048-53C0-4784-B251-C0230D1898EA}" type="datetimeFigureOut">
              <a:rPr lang="fa-IR"/>
              <a:pPr>
                <a:defRPr/>
              </a:pPr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65A0F2B-6710-45D2-9003-C199882E4C30}" type="slidenum">
              <a:rPr lang="fa-IR" altLang="en-US"/>
              <a:pPr>
                <a:defRPr/>
              </a:pPr>
              <a:t>‹#›</a:t>
            </a:fld>
            <a:endParaRPr lang="fa-I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28750"/>
            <a:ext cx="9144000" cy="2857500"/>
          </a:xfrm>
        </p:spPr>
        <p:txBody>
          <a:bodyPr/>
          <a:lstStyle/>
          <a:p>
            <a:pPr eaLnBrk="1" hangingPunct="1"/>
            <a:r>
              <a:rPr lang="fa-IR" altLang="en-US" sz="6000" b="1" dirty="0" smtClean="0">
                <a:solidFill>
                  <a:srgbClr val="FFFF00"/>
                </a:solidFill>
              </a:rPr>
              <a:t>بیماریهای شغلی در مشاغل پزشکی</a:t>
            </a:r>
            <a:r>
              <a:rPr lang="fa-IR" altLang="en-US" sz="6000" dirty="0" smtClean="0"/>
              <a:t/>
            </a:r>
            <a:br>
              <a:rPr lang="fa-IR" altLang="en-US" sz="6000" dirty="0" smtClean="0"/>
            </a:br>
            <a:endParaRPr lang="fa-IR" altLang="en-US" sz="60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371600" y="5638800"/>
            <a:ext cx="6400800" cy="76200"/>
          </a:xfrm>
        </p:spPr>
        <p:txBody>
          <a:bodyPr rtlCol="1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a-IR" dirty="0"/>
          </a:p>
        </p:txBody>
      </p:sp>
      <p:pic>
        <p:nvPicPr>
          <p:cNvPr id="4" name="Voice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www.hidoctor.ir/wp-content/uploads/2014/11/sleeping-at-work-620x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44675"/>
            <a:ext cx="590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285875"/>
          </a:xfrm>
        </p:spPr>
        <p:txBody>
          <a:bodyPr/>
          <a:lstStyle/>
          <a:p>
            <a:pPr eaLnBrk="1" hangingPunct="1"/>
            <a:r>
              <a:rPr lang="fa-IR" altLang="en-US" sz="6000" b="1" smtClean="0">
                <a:solidFill>
                  <a:srgbClr val="66FF66"/>
                </a:solidFill>
              </a:rPr>
              <a:t>کلیات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43000"/>
            <a:ext cx="9144000" cy="5929313"/>
          </a:xfrm>
        </p:spPr>
        <p:txBody>
          <a:bodyPr rtlCol="1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a-IR" b="1" dirty="0" smtClean="0"/>
              <a:t>ساعات معمول کار روزانه از 7 صبح تا 6 بعد از ظهر می باشد.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a-IR" b="1" dirty="0" smtClean="0">
              <a:solidFill>
                <a:srgbClr val="FFFF00"/>
              </a:solidFill>
            </a:endParaRP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a-IR" b="1" dirty="0" smtClean="0">
                <a:solidFill>
                  <a:srgbClr val="FFFF00"/>
                </a:solidFill>
              </a:rPr>
              <a:t>هرنوع کاری خارج از این ساعات نوبت کاری یا کار شیفتی میباشد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a-IR" b="1" dirty="0" smtClean="0"/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a-IR" b="1" dirty="0" smtClean="0"/>
              <a:t>نوبت کاری (کار شیفتی) یک برنامه کاری غیر استاندارد می باشد.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a-IR" b="1" dirty="0" smtClean="0">
              <a:solidFill>
                <a:srgbClr val="FFFF00"/>
              </a:solidFill>
            </a:endParaRP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a-IR" b="1" dirty="0" smtClean="0">
                <a:solidFill>
                  <a:srgbClr val="FFFF00"/>
                </a:solidFill>
              </a:rPr>
              <a:t>حدود 25 درصد از نیروی کار دارای شیفت نوبت کاری هستند.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a-IR" b="1" dirty="0" smtClean="0">
                <a:solidFill>
                  <a:schemeClr val="tx1"/>
                </a:solidFill>
              </a:rPr>
              <a:t> 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a-IR" b="1" dirty="0" smtClean="0">
                <a:solidFill>
                  <a:schemeClr val="tx1"/>
                </a:solidFill>
              </a:rPr>
              <a:t>با افزایش سن قدرت تطابق با نوبت کاری کاهش می یابد.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a-IR" b="1" dirty="0"/>
          </a:p>
        </p:txBody>
      </p:sp>
      <p:pic>
        <p:nvPicPr>
          <p:cNvPr id="4" name="Voice 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08111"/>
          </a:xfrm>
        </p:spPr>
        <p:txBody>
          <a:bodyPr/>
          <a:lstStyle/>
          <a:p>
            <a:r>
              <a:rPr lang="fa-IR" b="1" dirty="0" smtClean="0"/>
              <a:t>مهمترین عوامل مشکلات نوبت کاری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036496" cy="5733256"/>
          </a:xfrm>
        </p:spPr>
        <p:txBody>
          <a:bodyPr/>
          <a:lstStyle/>
          <a:p>
            <a:pPr marL="514350" indent="-514350" algn="r">
              <a:buAutoNum type="arabicPeriod"/>
            </a:pPr>
            <a:r>
              <a:rPr lang="fa-IR" b="1" dirty="0" smtClean="0">
                <a:solidFill>
                  <a:srgbClr val="FFFF00"/>
                </a:solidFill>
              </a:rPr>
              <a:t>عوامل سیر کادین</a:t>
            </a:r>
          </a:p>
          <a:p>
            <a:pPr marL="514350" indent="-514350" algn="r">
              <a:buAutoNum type="arabicPeriod"/>
            </a:pPr>
            <a:endParaRPr lang="fa-IR" b="1" dirty="0">
              <a:solidFill>
                <a:srgbClr val="FFFF00"/>
              </a:solidFill>
            </a:endParaRPr>
          </a:p>
          <a:p>
            <a:pPr marL="514350" indent="-514350" algn="r">
              <a:buAutoNum type="arabicPeriod"/>
            </a:pPr>
            <a:r>
              <a:rPr lang="fa-IR" b="1" dirty="0" smtClean="0">
                <a:solidFill>
                  <a:srgbClr val="FFFF00"/>
                </a:solidFill>
              </a:rPr>
              <a:t>عوامل خواب</a:t>
            </a:r>
          </a:p>
          <a:p>
            <a:pPr marL="514350" indent="-514350" algn="r">
              <a:buAutoNum type="arabicPeriod"/>
            </a:pPr>
            <a:endParaRPr lang="fa-IR" b="1" dirty="0">
              <a:solidFill>
                <a:srgbClr val="FFFF00"/>
              </a:solidFill>
            </a:endParaRPr>
          </a:p>
          <a:p>
            <a:pPr marL="514350" indent="-514350" algn="r">
              <a:buAutoNum type="arabicPeriod"/>
            </a:pPr>
            <a:r>
              <a:rPr lang="fa-IR" b="1" dirty="0" smtClean="0">
                <a:solidFill>
                  <a:srgbClr val="FFFF00"/>
                </a:solidFill>
              </a:rPr>
              <a:t>عوامل اجتماعی ، روانی ، خانوادگی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Voice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11188" y="0"/>
            <a:ext cx="7772400" cy="1470025"/>
          </a:xfrm>
        </p:spPr>
        <p:txBody>
          <a:bodyPr/>
          <a:lstStyle/>
          <a:p>
            <a:r>
              <a:rPr lang="fa-IR" altLang="en-US" b="1" dirty="0" smtClean="0"/>
              <a:t>ریتم های سیرکادین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 algn="r"/>
            <a:r>
              <a:rPr lang="fa-IR" altLang="en-US" dirty="0" smtClean="0">
                <a:solidFill>
                  <a:srgbClr val="FFFF00"/>
                </a:solidFill>
              </a:rPr>
              <a:t>وظایف فیزیولوژیک بدن( دما ی بدن، تولید هورمون ها، فشار خون</a:t>
            </a:r>
          </a:p>
          <a:p>
            <a:pPr algn="r"/>
            <a:r>
              <a:rPr lang="fa-IR" altLang="en-US" dirty="0" smtClean="0">
                <a:solidFill>
                  <a:srgbClr val="FFFF00"/>
                </a:solidFill>
              </a:rPr>
              <a:t>  ضربان قلب، فعالیت های گوارشی ، چرخه خواب و بیداری و...)</a:t>
            </a:r>
          </a:p>
          <a:p>
            <a:pPr algn="r"/>
            <a:r>
              <a:rPr lang="fa-IR" altLang="en-US" dirty="0" smtClean="0">
                <a:solidFill>
                  <a:srgbClr val="FFFF00"/>
                </a:solidFill>
              </a:rPr>
              <a:t>تحت تاثیر ساعت بیولوژیک ( چرخه سیر کادین) هستند.</a:t>
            </a:r>
            <a:endParaRPr lang="en-US" altLang="en-US" dirty="0" smtClean="0">
              <a:solidFill>
                <a:srgbClr val="FFFF00"/>
              </a:solidFill>
            </a:endParaRPr>
          </a:p>
          <a:p>
            <a:pPr algn="r"/>
            <a:r>
              <a:rPr lang="fa-IR" altLang="en-US" dirty="0" smtClean="0">
                <a:solidFill>
                  <a:srgbClr val="FFFF00"/>
                </a:solidFill>
              </a:rPr>
              <a:t>وظیفه این سیستم آماده نمودن مغز و بدن برای خواب و بیداری فعال در ساعات معین و مشخصی از روز است و در برابر تغییرات ناگهانی در برنامه عادی و روزمره خود مقاومت نشان می دهد.</a:t>
            </a:r>
          </a:p>
          <a:p>
            <a:pPr algn="r"/>
            <a:r>
              <a:rPr lang="fa-IR" altLang="en-US" b="1" dirty="0" smtClean="0">
                <a:solidFill>
                  <a:srgbClr val="00FF00"/>
                </a:solidFill>
              </a:rPr>
              <a:t>نوبت کاری باعث اختلال در این ریتم بیولوژیک می شود.</a:t>
            </a:r>
          </a:p>
        </p:txBody>
      </p:sp>
      <p:pic>
        <p:nvPicPr>
          <p:cNvPr id="2" name="Voice 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7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fa-IR" altLang="en-US" b="1" smtClean="0">
                <a:solidFill>
                  <a:srgbClr val="FFFF00"/>
                </a:solidFill>
              </a:rPr>
              <a:t>پیامد های سلامتی نوبت کاری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5175"/>
            <a:ext cx="9144000" cy="6092825"/>
          </a:xfrm>
        </p:spPr>
        <p:txBody>
          <a:bodyPr rtlCol="1">
            <a:normAutofit/>
          </a:bodyPr>
          <a:lstStyle/>
          <a:p>
            <a:pPr marL="514350" indent="-514350" algn="r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a-IR" dirty="0" smtClean="0"/>
              <a:t>اختلال خواب ( کیفیت و کمیت خواب)</a:t>
            </a:r>
          </a:p>
          <a:p>
            <a:pPr marL="514350" indent="-514350" algn="r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a-IR" dirty="0" smtClean="0">
                <a:solidFill>
                  <a:srgbClr val="00FF00"/>
                </a:solidFill>
              </a:rPr>
              <a:t> پیامد های روحی روانی(تحریک پذیری،تنش و .....)</a:t>
            </a:r>
          </a:p>
          <a:p>
            <a:pPr marL="514350" indent="-514350" algn="r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a-IR" dirty="0" smtClean="0"/>
              <a:t> اختلالات گوارشی (گاستریت،یبوست،کولیت و.....)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dirty="0" smtClean="0">
                <a:solidFill>
                  <a:srgbClr val="00FF00"/>
                </a:solidFill>
              </a:rPr>
              <a:t>4. پیامدهای قلبی عروقی (بیماریهای ایسکمیک ، فشارخون و...)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dirty="0" smtClean="0"/>
              <a:t>5. وخیم شدن اختلالات زمینه ای(آسم،دیابت ، افسردگی و....)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dirty="0" smtClean="0">
                <a:solidFill>
                  <a:srgbClr val="00FF00"/>
                </a:solidFill>
              </a:rPr>
              <a:t>6. مشکلات خانوادگی 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dirty="0" smtClean="0"/>
              <a:t>7. مشکلات بارداری(زایمان زودرس،سقط جنین ،نوزاد نارس و...)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dirty="0" smtClean="0">
                <a:solidFill>
                  <a:srgbClr val="00FF00"/>
                </a:solidFill>
              </a:rPr>
              <a:t>8. پیامد های ایمنی و عملکرد شغلی( افزایش احتمال سوانح ناشی از کار)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dirty="0" smtClean="0">
                <a:solidFill>
                  <a:schemeClr val="tx1"/>
                </a:solidFill>
              </a:rPr>
              <a:t>9. مصرف الکل و دارو(کافیین، نیکوتین ، آرام بخش و...)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endParaRPr lang="fa-IR" dirty="0">
              <a:solidFill>
                <a:srgbClr val="00FF00"/>
              </a:solidFill>
            </a:endParaRPr>
          </a:p>
        </p:txBody>
      </p:sp>
      <p:pic>
        <p:nvPicPr>
          <p:cNvPr id="4" name="Voice 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98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79388" y="0"/>
            <a:ext cx="8785225" cy="1268413"/>
          </a:xfrm>
        </p:spPr>
        <p:txBody>
          <a:bodyPr/>
          <a:lstStyle/>
          <a:p>
            <a:r>
              <a:rPr lang="fa-IR" altLang="en-US" b="1" smtClean="0"/>
              <a:t>راهکارهای کنترل خطرات نوبت کاری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08050"/>
            <a:ext cx="9144000" cy="5949950"/>
          </a:xfrm>
        </p:spPr>
        <p:txBody>
          <a:bodyPr/>
          <a:lstStyle/>
          <a:p>
            <a:pPr algn="r">
              <a:defRPr/>
            </a:pPr>
            <a:endParaRPr lang="fa-IR" dirty="0" smtClean="0"/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r>
              <a:rPr lang="fa-IR" sz="3600" dirty="0" smtClean="0">
                <a:solidFill>
                  <a:srgbClr val="FFFF00"/>
                </a:solidFill>
              </a:rPr>
              <a:t>کنترل سازمانی</a:t>
            </a: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endParaRPr lang="fa-IR" sz="3600" dirty="0" smtClean="0">
              <a:solidFill>
                <a:srgbClr val="FFFF00"/>
              </a:solidFill>
            </a:endParaRP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r>
              <a:rPr lang="fa-IR" sz="3600" dirty="0" smtClean="0">
                <a:solidFill>
                  <a:srgbClr val="FFFF00"/>
                </a:solidFill>
              </a:rPr>
              <a:t> برنامه ریزی صحیح شیفت کاری</a:t>
            </a: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endParaRPr lang="fa-IR" sz="3600" dirty="0" smtClean="0">
              <a:solidFill>
                <a:srgbClr val="FFFF00"/>
              </a:solidFill>
            </a:endParaRP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r>
              <a:rPr lang="fa-IR" sz="3600" dirty="0" smtClean="0">
                <a:solidFill>
                  <a:srgbClr val="FFFF00"/>
                </a:solidFill>
              </a:rPr>
              <a:t> طراحی مناسب محیط کار</a:t>
            </a: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endParaRPr lang="fa-IR" sz="3600" dirty="0" smtClean="0">
              <a:solidFill>
                <a:srgbClr val="FFFF00"/>
              </a:solidFill>
            </a:endParaRP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r>
              <a:rPr lang="fa-IR" sz="3600" dirty="0" smtClean="0">
                <a:solidFill>
                  <a:srgbClr val="FFFF00"/>
                </a:solidFill>
              </a:rPr>
              <a:t> آموزش کارکنان</a:t>
            </a:r>
            <a:endParaRPr lang="fa-IR" sz="3600" dirty="0">
              <a:solidFill>
                <a:srgbClr val="FFFF00"/>
              </a:solidFill>
            </a:endParaRPr>
          </a:p>
        </p:txBody>
      </p:sp>
      <p:pic>
        <p:nvPicPr>
          <p:cNvPr id="2" name="Voice 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2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fa-IR" altLang="en-US" sz="4800" b="1" smtClean="0">
                <a:solidFill>
                  <a:srgbClr val="00FF00"/>
                </a:solidFill>
              </a:rPr>
              <a:t>کنترل سازمانی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14438"/>
            <a:ext cx="9144000" cy="5643562"/>
          </a:xfrm>
        </p:spPr>
        <p:txBody>
          <a:bodyPr rtlCol="1">
            <a:normAutofit/>
          </a:bodyPr>
          <a:lstStyle/>
          <a:p>
            <a:pPr marL="514350" indent="-514350" algn="r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a-IR" b="1" dirty="0" smtClean="0"/>
              <a:t>انجام بررسیهای قبل از استخدام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b="1" dirty="0" smtClean="0"/>
              <a:t>  </a:t>
            </a:r>
            <a:r>
              <a:rPr lang="fa-IR" b="1" dirty="0" smtClean="0">
                <a:solidFill>
                  <a:srgbClr val="00FF00"/>
                </a:solidFill>
              </a:rPr>
              <a:t>( بررسی عادات زندگی،وضعیت سلامتی ، وضعیت خانوادگی...)</a:t>
            </a:r>
          </a:p>
          <a:p>
            <a:pPr marL="514350" indent="-514350" algn="r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 startAt="2"/>
              <a:defRPr/>
            </a:pPr>
            <a:r>
              <a:rPr lang="fa-IR" b="1" dirty="0" smtClean="0">
                <a:solidFill>
                  <a:schemeClr val="tx1"/>
                </a:solidFill>
              </a:rPr>
              <a:t>معاینات پزشکی دوره ای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solidFill>
                  <a:srgbClr val="00FF00"/>
                </a:solidFill>
              </a:rPr>
              <a:t>3.پروسیجرهای خطرناک در ساعات صبح زود (3.30 – 5.30) انجام نگیرد.نظارت بیشتر در این ساعات دارای اهمیت است.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solidFill>
                  <a:srgbClr val="FFFFFF"/>
                </a:solidFill>
              </a:rPr>
              <a:t>4.نظارت کافی بر روی کارکنان بی تجربه 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solidFill>
                  <a:srgbClr val="00FF00"/>
                </a:solidFill>
              </a:rPr>
              <a:t>5. تغذیه متاسب در شیفت شب( غذای سبک، مغذی و سهل الهضم)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solidFill>
                  <a:srgbClr val="00FF00"/>
                </a:solidFill>
              </a:rPr>
              <a:t>6</a:t>
            </a:r>
            <a:r>
              <a:rPr lang="fa-IR" b="1" dirty="0" smtClean="0">
                <a:solidFill>
                  <a:srgbClr val="FFFFFF"/>
                </a:solidFill>
              </a:rPr>
              <a:t>. در صورت امکان از بکارگیری افراد بالای 45 سال و مبتلایان به بیماریهای دیابت ، صرع و قلبی عروقی در شیفت کاری اجتناب شود.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endParaRPr lang="fa-IR" dirty="0"/>
          </a:p>
        </p:txBody>
      </p:sp>
      <p:pic>
        <p:nvPicPr>
          <p:cNvPr id="4" name="Voice 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3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88913"/>
          </a:xfrm>
        </p:spPr>
        <p:txBody>
          <a:bodyPr/>
          <a:lstStyle/>
          <a:p>
            <a:endParaRPr lang="fa-IR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4813"/>
            <a:ext cx="8893175" cy="6624637"/>
          </a:xfrm>
        </p:spPr>
        <p:txBody>
          <a:bodyPr/>
          <a:lstStyle/>
          <a:p>
            <a:pPr algn="r"/>
            <a:r>
              <a:rPr lang="fa-IR" altLang="en-US" smtClean="0">
                <a:solidFill>
                  <a:srgbClr val="00FF00"/>
                </a:solidFill>
              </a:rPr>
              <a:t>7</a:t>
            </a:r>
            <a:r>
              <a:rPr lang="fa-IR" altLang="en-US" b="1" smtClean="0">
                <a:solidFill>
                  <a:srgbClr val="00FF00"/>
                </a:solidFill>
              </a:rPr>
              <a:t>. - زمان استراحت طی نوبت کاری شب در نظر گرفته شود.</a:t>
            </a:r>
          </a:p>
          <a:p>
            <a:pPr algn="r"/>
            <a:r>
              <a:rPr lang="fa-IR" altLang="en-US" b="1" smtClean="0">
                <a:solidFill>
                  <a:schemeClr val="tx1"/>
                </a:solidFill>
              </a:rPr>
              <a:t>8.تهیه و تدارک وسایل مورد نیاز جهت پیشگیری از سوانح شغلی  ( سفتی باکس و...)</a:t>
            </a:r>
          </a:p>
          <a:p>
            <a:pPr algn="r"/>
            <a:r>
              <a:rPr lang="fa-IR" altLang="en-US" b="1" smtClean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2" name="Voice 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50" y="0"/>
            <a:ext cx="7772400" cy="1470025"/>
          </a:xfrm>
        </p:spPr>
        <p:txBody>
          <a:bodyPr/>
          <a:lstStyle/>
          <a:p>
            <a:r>
              <a:rPr lang="fa-IR" altLang="en-US" sz="4800" b="1" smtClean="0"/>
              <a:t>برنامه ریزی شیفت کاری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r>
              <a:rPr lang="fa-IR" b="1" dirty="0" smtClean="0">
                <a:solidFill>
                  <a:srgbClr val="00FF00"/>
                </a:solidFill>
              </a:rPr>
              <a:t>- برنامه نوبت کاری قابل پیش بینی و با چرخش به سمت جلو    </a:t>
            </a:r>
          </a:p>
          <a:p>
            <a:pPr marL="514350" indent="-514350" algn="r">
              <a:defRPr/>
            </a:pPr>
            <a:r>
              <a:rPr lang="fa-IR" b="1" dirty="0" smtClean="0">
                <a:solidFill>
                  <a:srgbClr val="00FF00"/>
                </a:solidFill>
              </a:rPr>
              <a:t>       باشد.</a:t>
            </a:r>
            <a:r>
              <a:rPr lang="fa-IR" b="1" dirty="0" smtClean="0"/>
              <a:t> </a:t>
            </a:r>
          </a:p>
          <a:p>
            <a:pPr marL="514350" indent="-514350" algn="r">
              <a:defRPr/>
            </a:pPr>
            <a:r>
              <a:rPr lang="fa-IR" b="1" dirty="0" smtClean="0">
                <a:solidFill>
                  <a:schemeClr val="tx1"/>
                </a:solidFill>
              </a:rPr>
              <a:t>2- حداقل یک تادو روز تعطیل بعدازهرشیفت شبکاری اعمال شود.</a:t>
            </a:r>
          </a:p>
          <a:p>
            <a:pPr marL="514350" indent="-514350" algn="r">
              <a:defRPr/>
            </a:pPr>
            <a:r>
              <a:rPr lang="fa-IR" b="1" dirty="0" smtClean="0">
                <a:solidFill>
                  <a:srgbClr val="00FF00"/>
                </a:solidFill>
              </a:rPr>
              <a:t>3. - مدت نوبت کاری شبانه بیش از 8 ساعت نباشد.</a:t>
            </a:r>
          </a:p>
          <a:p>
            <a:pPr marL="514350" indent="-514350" algn="r">
              <a:defRPr/>
            </a:pPr>
            <a:r>
              <a:rPr lang="fa-IR" b="1" dirty="0" smtClean="0">
                <a:solidFill>
                  <a:schemeClr val="tx1"/>
                </a:solidFill>
              </a:rPr>
              <a:t>4. - زمان استراحت طی نوبت کاری شب در نظر گرفته شود.</a:t>
            </a:r>
          </a:p>
          <a:p>
            <a:pPr marL="514350" indent="-514350" algn="r">
              <a:defRPr/>
            </a:pPr>
            <a:r>
              <a:rPr lang="fa-IR" b="1" dirty="0" smtClean="0">
                <a:solidFill>
                  <a:srgbClr val="00FF00"/>
                </a:solidFill>
              </a:rPr>
              <a:t>5.تا حد امکان از برنامه های شیفت ثابت شب اجتناب شود.</a:t>
            </a:r>
          </a:p>
          <a:p>
            <a:pPr marL="514350" indent="-514350" algn="r">
              <a:defRPr/>
            </a:pPr>
            <a:r>
              <a:rPr lang="fa-IR" b="1" dirty="0" smtClean="0">
                <a:solidFill>
                  <a:schemeClr val="tx1"/>
                </a:solidFill>
              </a:rPr>
              <a:t>6.تعداد شیفت های طولانی ، پیاپی و اضافه کاری به حداقل برسد.</a:t>
            </a:r>
          </a:p>
          <a:p>
            <a:pPr marL="514350" indent="-514350" algn="r">
              <a:defRPr/>
            </a:pPr>
            <a:endParaRPr lang="fa-IR" dirty="0"/>
          </a:p>
        </p:txBody>
      </p:sp>
      <p:pic>
        <p:nvPicPr>
          <p:cNvPr id="4" name="Voice 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3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0"/>
            <a:ext cx="7772400" cy="1470025"/>
          </a:xfrm>
        </p:spPr>
        <p:txBody>
          <a:bodyPr/>
          <a:lstStyle/>
          <a:p>
            <a:r>
              <a:rPr lang="fa-IR" altLang="en-US" sz="4800" b="1" smtClean="0"/>
              <a:t>طراحی مناسب محیط کار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57338"/>
            <a:ext cx="9144000" cy="5300662"/>
          </a:xfrm>
        </p:spPr>
        <p:txBody>
          <a:bodyPr/>
          <a:lstStyle/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r>
              <a:rPr lang="fa-IR" b="1" dirty="0" smtClean="0">
                <a:solidFill>
                  <a:srgbClr val="00FF00"/>
                </a:solidFill>
              </a:rPr>
              <a:t>شرایط فیزیکی مناسب( نور ، تهویه، حرارت، رطوبت و....)</a:t>
            </a: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endParaRPr lang="fa-IR" b="1" dirty="0" smtClean="0">
              <a:solidFill>
                <a:srgbClr val="00FF00"/>
              </a:solidFill>
            </a:endParaRP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r>
              <a:rPr lang="fa-IR" b="1" dirty="0" smtClean="0"/>
              <a:t> تدارک محیط مناسب برای صرف غذا و استراحت</a:t>
            </a: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endParaRPr lang="fa-IR" b="1" dirty="0" smtClean="0"/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r>
              <a:rPr lang="fa-IR" b="1" dirty="0" smtClean="0">
                <a:solidFill>
                  <a:srgbClr val="00FF00"/>
                </a:solidFill>
              </a:rPr>
              <a:t> در صورت امکان پخش موسیقی آرامبخش </a:t>
            </a: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endParaRPr lang="fa-IR" b="1" dirty="0" smtClean="0">
              <a:solidFill>
                <a:srgbClr val="00FF00"/>
              </a:solidFill>
            </a:endParaRPr>
          </a:p>
          <a:p>
            <a:pPr marL="514350" indent="-514350" algn="r">
              <a:buFont typeface="Arial" panose="020B0604020202020204" pitchFamily="34" charset="0"/>
              <a:buAutoNum type="arabicPeriod"/>
              <a:defRPr/>
            </a:pPr>
            <a:r>
              <a:rPr lang="fa-IR" b="1" dirty="0" smtClean="0"/>
              <a:t> تدارک فضای فیزیکی کافی برای انجام پروسیجرها و پیشگیری از سوانح شغلی</a:t>
            </a:r>
            <a:endParaRPr lang="fa-IR" b="1" dirty="0"/>
          </a:p>
        </p:txBody>
      </p:sp>
      <p:pic>
        <p:nvPicPr>
          <p:cNvPr id="4" name="Voice 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amdad24.ir/files/fa/news/1394/11/26/4566_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12888"/>
            <a:ext cx="633730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836613"/>
          </a:xfrm>
        </p:spPr>
        <p:txBody>
          <a:bodyPr/>
          <a:lstStyle/>
          <a:p>
            <a:r>
              <a:rPr lang="fa-IR" altLang="en-US" sz="5400" b="1" smtClean="0"/>
              <a:t>آموزش کارکنان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68413"/>
            <a:ext cx="8964613" cy="5949950"/>
          </a:xfrm>
        </p:spPr>
        <p:txBody>
          <a:bodyPr/>
          <a:lstStyle/>
          <a:p>
            <a:pPr algn="r">
              <a:defRPr/>
            </a:pPr>
            <a:r>
              <a:rPr lang="fa-IR" b="1" dirty="0" smtClean="0">
                <a:solidFill>
                  <a:srgbClr val="00FF00"/>
                </a:solidFill>
              </a:rPr>
              <a:t>1.آموزش در خصوص ایمنی کار و پیشگیری از سوانح شغلی</a:t>
            </a:r>
          </a:p>
          <a:p>
            <a:pPr algn="r">
              <a:defRPr/>
            </a:pPr>
            <a:r>
              <a:rPr lang="fa-IR" b="1" dirty="0" smtClean="0"/>
              <a:t>2.آموزش مدیریت مشکلات خانوادگی</a:t>
            </a:r>
          </a:p>
          <a:p>
            <a:pPr algn="r">
              <a:defRPr/>
            </a:pPr>
            <a:r>
              <a:rPr lang="fa-IR" b="1" dirty="0" smtClean="0">
                <a:solidFill>
                  <a:srgbClr val="00FF00"/>
                </a:solidFill>
              </a:rPr>
              <a:t>3.تاکید بر پی گیری سلامت جسم و روانی خود و توجه به علایم </a:t>
            </a:r>
          </a:p>
          <a:p>
            <a:pPr algn="r">
              <a:defRPr/>
            </a:pPr>
            <a:r>
              <a:rPr lang="fa-IR" b="1" dirty="0" smtClean="0"/>
              <a:t>  </a:t>
            </a:r>
            <a:r>
              <a:rPr lang="fa-IR" b="1" dirty="0" smtClean="0">
                <a:solidFill>
                  <a:srgbClr val="00FF00"/>
                </a:solidFill>
              </a:rPr>
              <a:t>هشدار دهنده</a:t>
            </a:r>
          </a:p>
          <a:p>
            <a:pPr algn="r">
              <a:defRPr/>
            </a:pPr>
            <a:r>
              <a:rPr lang="fa-IR" b="1" dirty="0" smtClean="0"/>
              <a:t>4. آموزش مدیریت زمان و برنامه ریزی مناسب زندگی روزانه</a:t>
            </a:r>
          </a:p>
          <a:p>
            <a:pPr algn="r">
              <a:defRPr/>
            </a:pPr>
            <a:r>
              <a:rPr lang="fa-IR" b="1" dirty="0" smtClean="0">
                <a:solidFill>
                  <a:srgbClr val="00FF00"/>
                </a:solidFill>
              </a:rPr>
              <a:t>5. آموزش تغذیه سالم</a:t>
            </a:r>
          </a:p>
          <a:p>
            <a:pPr algn="r">
              <a:defRPr/>
            </a:pPr>
            <a:r>
              <a:rPr lang="fa-IR" b="1" dirty="0" smtClean="0"/>
              <a:t>6. آموزش چگونگی کاهش عوارض نوبت کاری و...</a:t>
            </a:r>
            <a:endParaRPr lang="fa-IR" b="1" dirty="0"/>
          </a:p>
        </p:txBody>
      </p:sp>
      <p:pic>
        <p:nvPicPr>
          <p:cNvPr id="4" name="Voice 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axgig.com/images/396264636725767778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573088"/>
            <a:ext cx="65801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fa-IR" altLang="en-US" sz="5400" b="1" smtClean="0">
                <a:solidFill>
                  <a:srgbClr val="7030A0"/>
                </a:solidFill>
              </a:rPr>
              <a:t>مهمترین عوامل خطر ساز در مشاغل پزشکی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371600" y="5638800"/>
            <a:ext cx="6400800" cy="46038"/>
          </a:xfrm>
        </p:spPr>
        <p:txBody>
          <a:bodyPr rtlCol="1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a-IR" dirty="0"/>
          </a:p>
        </p:txBody>
      </p:sp>
      <p:pic>
        <p:nvPicPr>
          <p:cNvPr id="4" name="Voice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6038"/>
          </a:xfrm>
        </p:spPr>
        <p:txBody>
          <a:bodyPr rtlCol="1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 rtlCol="1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endParaRPr lang="fa-IR" dirty="0" smtClean="0"/>
          </a:p>
          <a:p>
            <a:pPr marL="514350" indent="-514350" algn="r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a-IR" b="1" dirty="0" smtClean="0">
                <a:solidFill>
                  <a:srgbClr val="66FF66"/>
                </a:solidFill>
              </a:rPr>
              <a:t>خطرات زیستی یا عفونی 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dirty="0" smtClean="0"/>
              <a:t>    ( تماس با بیماریهای تنفسی (سل) ، خونی (هپاتیت ) و....)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endParaRPr lang="fa-IR" dirty="0" smtClean="0"/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solidFill>
                  <a:srgbClr val="66FF66"/>
                </a:solidFill>
              </a:rPr>
              <a:t>2. خطرات شیمیایی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b="1" dirty="0" smtClean="0"/>
              <a:t>   </a:t>
            </a:r>
            <a:r>
              <a:rPr lang="fa-IR" dirty="0" smtClean="0"/>
              <a:t>( تماس با دارو های شیمی درمانی ، مواد استریل کنننده و....)</a:t>
            </a: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endParaRPr lang="fa-IR" b="1" dirty="0" smtClean="0"/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solidFill>
                  <a:srgbClr val="66FF66"/>
                </a:solidFill>
              </a:rPr>
              <a:t>3. </a:t>
            </a:r>
            <a:r>
              <a:rPr lang="fa-IR" b="1" smtClean="0">
                <a:solidFill>
                  <a:srgbClr val="66FF66"/>
                </a:solidFill>
              </a:rPr>
              <a:t>خطرات مکانیکی(ارگونومیک)</a:t>
            </a:r>
            <a:endParaRPr lang="fa-IR" b="1" dirty="0" smtClean="0">
              <a:solidFill>
                <a:srgbClr val="66FF66"/>
              </a:solidFill>
            </a:endParaRPr>
          </a:p>
          <a:p>
            <a:pPr marL="514350" indent="-514350" algn="r" eaLnBrk="1" fontAlgn="auto" hangingPunct="1">
              <a:spcAft>
                <a:spcPts val="0"/>
              </a:spcAft>
              <a:defRPr/>
            </a:pPr>
            <a:r>
              <a:rPr lang="fa-IR" b="1" dirty="0" smtClean="0"/>
              <a:t>   </a:t>
            </a:r>
            <a:r>
              <a:rPr lang="fa-IR" dirty="0" smtClean="0"/>
              <a:t>( جابجایی بیماران ، سر پا بودن بمدت طولانی)</a:t>
            </a:r>
            <a:endParaRPr lang="fa-IR" b="1" dirty="0"/>
          </a:p>
        </p:txBody>
      </p:sp>
      <p:pic>
        <p:nvPicPr>
          <p:cNvPr id="4" name="Voice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0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685800" y="-46038"/>
            <a:ext cx="7772400" cy="46038"/>
          </a:xfrm>
        </p:spPr>
        <p:txBody>
          <a:bodyPr rtlCol="1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072313"/>
          </a:xfrm>
        </p:spPr>
        <p:txBody>
          <a:bodyPr rtlCol="1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endParaRPr lang="fa-IR" dirty="0" smtClean="0"/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solidFill>
                  <a:srgbClr val="66FF66"/>
                </a:solidFill>
              </a:rPr>
              <a:t>4. خطرات فیزیکی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fa-IR" b="1" dirty="0" smtClean="0"/>
              <a:t>   </a:t>
            </a:r>
            <a:r>
              <a:rPr lang="fa-IR" dirty="0" smtClean="0"/>
              <a:t>( تماس با اشعه ها ، لیزر ، سروصدا ، گرما وسرما ،اشیای برنده)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endParaRPr lang="fa-IR" b="1" dirty="0" smtClean="0"/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solidFill>
                  <a:srgbClr val="66FF66"/>
                </a:solidFill>
              </a:rPr>
              <a:t>5. خطرات روانی اجتماعی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fa-IR" b="1" dirty="0" smtClean="0"/>
              <a:t>    </a:t>
            </a:r>
            <a:r>
              <a:rPr lang="fa-IR" dirty="0" smtClean="0"/>
              <a:t>( عدم رضایت شغلی ، برخورد های خشن از طرف همراه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fa-IR" b="1" dirty="0" smtClean="0"/>
              <a:t>      </a:t>
            </a:r>
            <a:r>
              <a:rPr lang="fa-IR" dirty="0" smtClean="0"/>
              <a:t>بیماران، شبکاری و....)</a:t>
            </a:r>
            <a:endParaRPr lang="fa-IR" b="1" dirty="0"/>
          </a:p>
        </p:txBody>
      </p:sp>
      <p:pic>
        <p:nvPicPr>
          <p:cNvPr id="4" name="Voice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2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‫خطرات پرستاری‬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297113"/>
            <a:ext cx="38893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eaLnBrk="1" hangingPunct="1"/>
            <a:r>
              <a:rPr lang="fa-IR" altLang="en-US" sz="4800" b="1" smtClean="0">
                <a:solidFill>
                  <a:srgbClr val="FFFF00"/>
                </a:solidFill>
              </a:rPr>
              <a:t>اصول پیشگیری از بیماریهای شغلی در</a:t>
            </a:r>
            <a:br>
              <a:rPr lang="fa-IR" altLang="en-US" sz="4800" b="1" smtClean="0">
                <a:solidFill>
                  <a:srgbClr val="FFFF00"/>
                </a:solidFill>
              </a:rPr>
            </a:br>
            <a:r>
              <a:rPr lang="fa-IR" altLang="en-US" sz="4800" b="1" smtClean="0">
                <a:solidFill>
                  <a:srgbClr val="FFFF00"/>
                </a:solidFill>
              </a:rPr>
              <a:t>مشاغل پزشکی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00688"/>
            <a:ext cx="6400800" cy="138112"/>
          </a:xfrm>
        </p:spPr>
        <p:txBody>
          <a:bodyPr rtlCol="1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a-IR" dirty="0"/>
          </a:p>
        </p:txBody>
      </p:sp>
      <p:pic>
        <p:nvPicPr>
          <p:cNvPr id="4" name="Voice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-1428750"/>
            <a:ext cx="7772400" cy="1214437"/>
          </a:xfrm>
        </p:spPr>
        <p:txBody>
          <a:bodyPr/>
          <a:lstStyle/>
          <a:p>
            <a:pPr eaLnBrk="1" hangingPunct="1"/>
            <a:endParaRPr lang="fa-IR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 rtlCol="1">
            <a:normAutofit/>
          </a:bodyPr>
          <a:lstStyle/>
          <a:p>
            <a:pPr marL="514350" indent="-514350" algn="r" eaLnBrk="1" fontAlgn="auto" hangingPunct="1">
              <a:spcAft>
                <a:spcPts val="0"/>
              </a:spcAft>
              <a:buAutoNum type="arabicPeriod"/>
              <a:defRPr/>
            </a:pPr>
            <a:r>
              <a:rPr lang="fa-IR" b="1" dirty="0" smtClean="0">
                <a:solidFill>
                  <a:schemeClr val="tx1"/>
                </a:solidFill>
              </a:rPr>
              <a:t>شستشوی مرتب دستها</a:t>
            </a:r>
          </a:p>
          <a:p>
            <a:pPr marL="514350" indent="-514350" algn="r" eaLnBrk="1" fontAlgn="auto" hangingPunct="1">
              <a:spcAft>
                <a:spcPts val="0"/>
              </a:spcAft>
              <a:buAutoNum type="arabicPeriod"/>
              <a:defRPr/>
            </a:pPr>
            <a:r>
              <a:rPr lang="fa-IR" b="1" dirty="0" smtClean="0">
                <a:solidFill>
                  <a:schemeClr val="tx1"/>
                </a:solidFill>
              </a:rPr>
              <a:t>اجتناب از </a:t>
            </a:r>
            <a:r>
              <a:rPr lang="en-US" b="1" dirty="0" smtClean="0">
                <a:solidFill>
                  <a:schemeClr val="tx1"/>
                </a:solidFill>
              </a:rPr>
              <a:t>Needle Stick </a:t>
            </a:r>
            <a:r>
              <a:rPr lang="fa-IR" b="1" dirty="0" smtClean="0">
                <a:solidFill>
                  <a:schemeClr val="tx1"/>
                </a:solidFill>
              </a:rPr>
              <a:t> شدن</a:t>
            </a:r>
          </a:p>
          <a:p>
            <a:pPr marL="514350" indent="-514350" algn="r" eaLnBrk="1" fontAlgn="auto" hangingPunct="1">
              <a:spcAft>
                <a:spcPts val="0"/>
              </a:spcAft>
              <a:buAutoNum type="arabicPeriod"/>
              <a:defRPr/>
            </a:pPr>
            <a:r>
              <a:rPr lang="fa-IR" b="1" dirty="0" smtClean="0">
                <a:solidFill>
                  <a:schemeClr val="tx1"/>
                </a:solidFill>
              </a:rPr>
              <a:t>استفاده از وسایل حفاظت فردی ( ماسک ، دستکش و....)</a:t>
            </a:r>
          </a:p>
          <a:p>
            <a:pPr marL="514350" indent="-514350" algn="r" eaLnBrk="1" fontAlgn="auto" hangingPunct="1">
              <a:spcAft>
                <a:spcPts val="0"/>
              </a:spcAft>
              <a:buAutoNum type="arabicPeriod"/>
              <a:defRPr/>
            </a:pPr>
            <a:r>
              <a:rPr lang="fa-IR" b="1" dirty="0" smtClean="0">
                <a:solidFill>
                  <a:schemeClr val="tx1"/>
                </a:solidFill>
              </a:rPr>
              <a:t>پوشیدن کفش مناسب</a:t>
            </a:r>
          </a:p>
          <a:p>
            <a:pPr marL="514350" indent="-514350" algn="r" eaLnBrk="1" fontAlgn="auto" hangingPunct="1">
              <a:spcAft>
                <a:spcPts val="0"/>
              </a:spcAft>
              <a:buAutoNum type="arabicPeriod"/>
              <a:defRPr/>
            </a:pPr>
            <a:r>
              <a:rPr lang="fa-IR" b="1" dirty="0" smtClean="0">
                <a:solidFill>
                  <a:schemeClr val="tx1"/>
                </a:solidFill>
              </a:rPr>
              <a:t>آموزش تکنیک های بلند کردن اجسام و بیماران</a:t>
            </a:r>
          </a:p>
          <a:p>
            <a:pPr marL="514350" indent="-514350" algn="r" eaLnBrk="1" fontAlgn="auto" hangingPunct="1">
              <a:spcAft>
                <a:spcPts val="0"/>
              </a:spcAft>
              <a:buAutoNum type="arabicPeriod"/>
              <a:defRPr/>
            </a:pPr>
            <a:r>
              <a:rPr lang="fa-IR" b="1" dirty="0" smtClean="0">
                <a:solidFill>
                  <a:schemeClr val="tx1"/>
                </a:solidFill>
              </a:rPr>
              <a:t>رعایت اصول ارگونومی در کار</a:t>
            </a:r>
          </a:p>
          <a:p>
            <a:pPr marL="514350" indent="-514350" algn="r" eaLnBrk="1" fontAlgn="auto" hangingPunct="1">
              <a:spcAft>
                <a:spcPts val="0"/>
              </a:spcAft>
              <a:buAutoNum type="arabicPeriod"/>
              <a:defRPr/>
            </a:pPr>
            <a:r>
              <a:rPr lang="fa-IR" b="1" dirty="0" smtClean="0">
                <a:solidFill>
                  <a:schemeClr val="tx1"/>
                </a:solidFill>
              </a:rPr>
              <a:t>آگاهی از عوازض نوبت کاری و تنظیم ساعات کار و استراحت بر اساس الگوی استاندارد</a:t>
            </a:r>
          </a:p>
          <a:p>
            <a:pPr marL="514350" indent="-514350" algn="r" eaLnBrk="1" fontAlgn="auto" hangingPunct="1">
              <a:spcAft>
                <a:spcPts val="0"/>
              </a:spcAft>
              <a:buAutoNum type="arabicPeriod"/>
              <a:defRPr/>
            </a:pPr>
            <a:r>
              <a:rPr lang="fa-IR" b="1" dirty="0" smtClean="0">
                <a:solidFill>
                  <a:schemeClr val="tx1"/>
                </a:solidFill>
              </a:rPr>
              <a:t>آموزش تکنیکهای کاهش استرس و کار در موقعیت تنها</a:t>
            </a:r>
          </a:p>
          <a:p>
            <a:pPr marL="514350" indent="-514350" algn="r" eaLnBrk="1" fontAlgn="auto" hangingPunct="1">
              <a:spcAft>
                <a:spcPts val="0"/>
              </a:spcAft>
              <a:buAutoNum type="arabicPeriod"/>
              <a:defRPr/>
            </a:pPr>
            <a:r>
              <a:rPr lang="fa-IR" b="1" dirty="0" smtClean="0">
                <a:solidFill>
                  <a:schemeClr val="tx1"/>
                </a:solidFill>
              </a:rPr>
              <a:t>تهویه مناسب در محیط کار و.....</a:t>
            </a:r>
            <a:endParaRPr lang="fa-IR" b="1" dirty="0">
              <a:solidFill>
                <a:schemeClr val="tx1"/>
              </a:solidFill>
            </a:endParaRPr>
          </a:p>
        </p:txBody>
      </p:sp>
      <p:pic>
        <p:nvPicPr>
          <p:cNvPr id="2" name="Voice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0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eaLnBrk="1" hangingPunct="1"/>
            <a:r>
              <a:rPr lang="fa-IR" altLang="en-US" sz="7200" b="1" smtClean="0">
                <a:solidFill>
                  <a:srgbClr val="FFFF00"/>
                </a:solidFill>
              </a:rPr>
              <a:t>اثرات نوبت کاری برسلامت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371600" y="5638800"/>
            <a:ext cx="6400800" cy="290513"/>
          </a:xfrm>
        </p:spPr>
        <p:txBody>
          <a:bodyPr rtlCol="1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a-IR" dirty="0"/>
          </a:p>
        </p:txBody>
      </p:sp>
      <p:pic>
        <p:nvPicPr>
          <p:cNvPr id="4" name="Voice 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785</Words>
  <Application>Microsoft Office PowerPoint</Application>
  <PresentationFormat>On-screen Show (4:3)</PresentationFormat>
  <Paragraphs>105</Paragraphs>
  <Slides>21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بیماریهای شغلی در مشاغل پزشکی </vt:lpstr>
      <vt:lpstr>PowerPoint Presentation</vt:lpstr>
      <vt:lpstr>مهمترین عوامل خطر ساز در مشاغل پزشکی</vt:lpstr>
      <vt:lpstr>PowerPoint Presentation</vt:lpstr>
      <vt:lpstr>PowerPoint Presentation</vt:lpstr>
      <vt:lpstr>PowerPoint Presentation</vt:lpstr>
      <vt:lpstr>اصول پیشگیری از بیماریهای شغلی در مشاغل پزشکی</vt:lpstr>
      <vt:lpstr>PowerPoint Presentation</vt:lpstr>
      <vt:lpstr>اثرات نوبت کاری برسلامت</vt:lpstr>
      <vt:lpstr>PowerPoint Presentation</vt:lpstr>
      <vt:lpstr>کلیات</vt:lpstr>
      <vt:lpstr>مهمترین عوامل مشکلات نوبت کاری</vt:lpstr>
      <vt:lpstr>ریتم های سیرکادین</vt:lpstr>
      <vt:lpstr>پیامد های سلامتی نوبت کاری </vt:lpstr>
      <vt:lpstr>راهکارهای کنترل خطرات نوبت کاری</vt:lpstr>
      <vt:lpstr>کنترل سازمانی</vt:lpstr>
      <vt:lpstr>PowerPoint Presentation</vt:lpstr>
      <vt:lpstr>برنامه ریزی شیفت کاری</vt:lpstr>
      <vt:lpstr>طراحی مناسب محیط کار</vt:lpstr>
      <vt:lpstr>آموزش کارکنان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بیماریهای شغلی Occupational Disease</dc:title>
  <dc:creator>Zagros</dc:creator>
  <cp:lastModifiedBy>Home</cp:lastModifiedBy>
  <cp:revision>98</cp:revision>
  <dcterms:created xsi:type="dcterms:W3CDTF">2010-09-24T00:58:42Z</dcterms:created>
  <dcterms:modified xsi:type="dcterms:W3CDTF">2020-04-13T17:03:28Z</dcterms:modified>
</cp:coreProperties>
</file>